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TDTD바르게살자" panose="020B0600000101010101" charset="-127"/>
      <p:regular r:id="rId27"/>
    </p:embeddedFont>
    <p:embeddedFont>
      <p:font typeface="윤고딕 Bold" panose="020B0600000101010101" charset="-127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3315" autoAdjust="0"/>
  </p:normalViewPr>
  <p:slideViewPr>
    <p:cSldViewPr>
      <p:cViewPr varScale="1">
        <p:scale>
          <a:sx n="38" d="100"/>
          <a:sy n="38" d="100"/>
        </p:scale>
        <p:origin x="16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8892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이식성</a:t>
            </a:r>
            <a:r>
              <a:rPr lang="en-US" dirty="0"/>
              <a:t> :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플랫폼에</a:t>
            </a:r>
            <a:r>
              <a:rPr lang="en-US" dirty="0"/>
              <a:t> </a:t>
            </a:r>
            <a:r>
              <a:rPr lang="en-US" dirty="0" err="1"/>
              <a:t>독립적이므로</a:t>
            </a:r>
            <a:r>
              <a:rPr lang="en-US" dirty="0"/>
              <a:t>, 한 번 </a:t>
            </a:r>
            <a:r>
              <a:rPr lang="en-US" dirty="0" err="1"/>
              <a:t>작성한</a:t>
            </a:r>
            <a:r>
              <a:rPr lang="en-US" dirty="0"/>
              <a:t> </a:t>
            </a:r>
            <a:r>
              <a:rPr lang="en-US" dirty="0" err="1"/>
              <a:t>자바</a:t>
            </a:r>
            <a:r>
              <a:rPr lang="en-US" dirty="0"/>
              <a:t> </a:t>
            </a:r>
            <a:r>
              <a:rPr lang="en-US" dirty="0" err="1"/>
              <a:t>프로그램은</a:t>
            </a:r>
            <a:r>
              <a:rPr lang="en-US" dirty="0"/>
              <a:t> </a:t>
            </a:r>
            <a:r>
              <a:rPr lang="en-US" dirty="0" err="1"/>
              <a:t>여러</a:t>
            </a:r>
            <a:r>
              <a:rPr lang="en-US" dirty="0"/>
              <a:t> </a:t>
            </a:r>
            <a:r>
              <a:rPr lang="en-US" dirty="0" err="1"/>
              <a:t>운영체제와</a:t>
            </a:r>
            <a:r>
              <a:rPr lang="en-US" dirty="0"/>
              <a:t> </a:t>
            </a:r>
            <a:r>
              <a:rPr lang="en-US" dirty="0" err="1"/>
              <a:t>장치에서</a:t>
            </a:r>
            <a:r>
              <a:rPr lang="en-US" dirty="0"/>
              <a:t> </a:t>
            </a:r>
            <a:r>
              <a:rPr lang="en-US" dirty="0" err="1"/>
              <a:t>실행될</a:t>
            </a:r>
            <a:r>
              <a:rPr lang="en-US" dirty="0"/>
              <a:t> 수 </a:t>
            </a:r>
            <a:r>
              <a:rPr lang="en-US" dirty="0" err="1"/>
              <a:t>있다</a:t>
            </a:r>
            <a:r>
              <a:rPr lang="en-US" dirty="0"/>
              <a:t>.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운영체제에</a:t>
            </a:r>
            <a:r>
              <a:rPr lang="en-US" dirty="0"/>
              <a:t> </a:t>
            </a:r>
            <a:r>
              <a:rPr lang="en-US" dirty="0" err="1"/>
              <a:t>종속되지</a:t>
            </a:r>
            <a:r>
              <a:rPr lang="en-US" dirty="0"/>
              <a:t> </a:t>
            </a:r>
            <a:r>
              <a:rPr lang="en-US" dirty="0" err="1"/>
              <a:t>않고</a:t>
            </a:r>
            <a:r>
              <a:rPr lang="en-US" dirty="0"/>
              <a:t> </a:t>
            </a:r>
            <a:r>
              <a:rPr lang="en-US" dirty="0" err="1"/>
              <a:t>중간</a:t>
            </a:r>
            <a:r>
              <a:rPr lang="en-US" dirty="0"/>
              <a:t> </a:t>
            </a:r>
            <a:r>
              <a:rPr lang="en-US" dirty="0" err="1"/>
              <a:t>계층으로서</a:t>
            </a:r>
            <a:r>
              <a:rPr lang="en-US" dirty="0"/>
              <a:t> </a:t>
            </a:r>
            <a:r>
              <a:rPr lang="en-US" dirty="0" err="1"/>
              <a:t>작동하기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, </a:t>
            </a:r>
            <a:r>
              <a:rPr lang="en-US" dirty="0" err="1"/>
              <a:t>자바</a:t>
            </a:r>
            <a:r>
              <a:rPr lang="en-US" dirty="0"/>
              <a:t> </a:t>
            </a:r>
            <a:r>
              <a:rPr lang="en-US" dirty="0" err="1"/>
              <a:t>프로그램은</a:t>
            </a:r>
            <a:r>
              <a:rPr lang="en-US" dirty="0"/>
              <a:t> </a:t>
            </a:r>
            <a:r>
              <a:rPr lang="en-US" dirty="0" err="1"/>
              <a:t>운영체제에</a:t>
            </a:r>
            <a:r>
              <a:rPr lang="en-US" dirty="0"/>
              <a:t> </a:t>
            </a:r>
            <a:r>
              <a:rPr lang="en-US" dirty="0" err="1"/>
              <a:t>구애받지</a:t>
            </a:r>
            <a:r>
              <a:rPr lang="en-US" dirty="0"/>
              <a:t> </a:t>
            </a:r>
            <a:r>
              <a:rPr lang="en-US" dirty="0" err="1"/>
              <a:t>않고</a:t>
            </a:r>
            <a:r>
              <a:rPr lang="en-US" dirty="0"/>
              <a:t> </a:t>
            </a:r>
            <a:r>
              <a:rPr lang="en-US" dirty="0" err="1"/>
              <a:t>이식성을</a:t>
            </a:r>
            <a:r>
              <a:rPr lang="en-US" dirty="0"/>
              <a:t> </a:t>
            </a:r>
            <a:r>
              <a:rPr lang="en-US" dirty="0" err="1"/>
              <a:t>갖는다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관리</a:t>
            </a:r>
            <a:r>
              <a:rPr lang="en-US" dirty="0"/>
              <a:t> :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가비지</a:t>
            </a:r>
            <a:r>
              <a:rPr lang="en-US" dirty="0"/>
              <a:t> </a:t>
            </a:r>
            <a:r>
              <a:rPr lang="en-US" dirty="0" err="1"/>
              <a:t>컬렉션</a:t>
            </a:r>
            <a:r>
              <a:rPr lang="en-US" dirty="0"/>
              <a:t>(Garbage Collection)을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메모리를</a:t>
            </a:r>
            <a:r>
              <a:rPr lang="en-US" dirty="0"/>
              <a:t> </a:t>
            </a:r>
            <a:r>
              <a:rPr lang="en-US" dirty="0" err="1"/>
              <a:t>관리한다</a:t>
            </a:r>
            <a:r>
              <a:rPr lang="en-US" dirty="0"/>
              <a:t>. </a:t>
            </a:r>
            <a:r>
              <a:rPr lang="en-US" dirty="0" err="1"/>
              <a:t>개발자는</a:t>
            </a:r>
            <a:r>
              <a:rPr lang="en-US" dirty="0"/>
              <a:t> </a:t>
            </a:r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할당과</a:t>
            </a:r>
            <a:r>
              <a:rPr lang="en-US" dirty="0"/>
              <a:t> </a:t>
            </a:r>
            <a:r>
              <a:rPr lang="en-US" dirty="0" err="1"/>
              <a:t>해제를</a:t>
            </a:r>
            <a:r>
              <a:rPr lang="en-US" dirty="0"/>
              <a:t> </a:t>
            </a:r>
            <a:r>
              <a:rPr lang="en-US" dirty="0" err="1"/>
              <a:t>명시적으로</a:t>
            </a:r>
            <a:r>
              <a:rPr lang="en-US" dirty="0"/>
              <a:t> </a:t>
            </a:r>
            <a:r>
              <a:rPr lang="en-US" dirty="0" err="1"/>
              <a:t>다룰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ko-KR" altLang="en-US" dirty="0"/>
              <a:t>없습니다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 err="1"/>
              <a:t>동적</a:t>
            </a:r>
            <a:r>
              <a:rPr lang="en-US" dirty="0"/>
              <a:t> </a:t>
            </a:r>
            <a:r>
              <a:rPr lang="en-US" dirty="0" err="1"/>
              <a:t>로딩</a:t>
            </a:r>
            <a:r>
              <a:rPr lang="en-US" dirty="0"/>
              <a:t> :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동적</a:t>
            </a:r>
            <a:r>
              <a:rPr lang="en-US" dirty="0"/>
              <a:t> </a:t>
            </a:r>
            <a:r>
              <a:rPr lang="en-US" dirty="0" err="1"/>
              <a:t>클래스</a:t>
            </a:r>
            <a:r>
              <a:rPr lang="en-US" dirty="0"/>
              <a:t> </a:t>
            </a:r>
            <a:r>
              <a:rPr lang="en-US" dirty="0" err="1"/>
              <a:t>로딩을</a:t>
            </a:r>
            <a:r>
              <a:rPr lang="en-US" dirty="0"/>
              <a:t> </a:t>
            </a:r>
            <a:r>
              <a:rPr lang="en-US" dirty="0" err="1"/>
              <a:t>지원한다</a:t>
            </a:r>
            <a:r>
              <a:rPr lang="en-US" dirty="0"/>
              <a:t>.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프로그램이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중에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클래스를</a:t>
            </a:r>
            <a:r>
              <a:rPr lang="en-US" dirty="0"/>
              <a:t> </a:t>
            </a:r>
            <a:r>
              <a:rPr lang="en-US" dirty="0" err="1"/>
              <a:t>동적으로</a:t>
            </a:r>
            <a:r>
              <a:rPr lang="en-US" dirty="0"/>
              <a:t> </a:t>
            </a:r>
            <a:r>
              <a:rPr lang="en-US" dirty="0" err="1"/>
              <a:t>로드하고</a:t>
            </a:r>
            <a:r>
              <a:rPr lang="en-US" dirty="0"/>
              <a:t> </a:t>
            </a:r>
            <a:r>
              <a:rPr lang="en-US" dirty="0" err="1"/>
              <a:t>사용할</a:t>
            </a:r>
            <a:r>
              <a:rPr lang="en-US" dirty="0"/>
              <a:t> 수 </a:t>
            </a:r>
            <a:r>
              <a:rPr lang="en-US" dirty="0" err="1"/>
              <a:t>있다</a:t>
            </a:r>
            <a:r>
              <a:rPr lang="en-US" dirty="0"/>
              <a:t>. </a:t>
            </a:r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유연성과</a:t>
            </a:r>
            <a:r>
              <a:rPr lang="en-US" dirty="0"/>
              <a:t> </a:t>
            </a:r>
            <a:r>
              <a:rPr lang="en-US" dirty="0" err="1"/>
              <a:t>확장성을</a:t>
            </a:r>
            <a:r>
              <a:rPr lang="en-US" dirty="0"/>
              <a:t> </a:t>
            </a:r>
            <a:r>
              <a:rPr lang="en-US" dirty="0" err="1"/>
              <a:t>높여준다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초기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속도</a:t>
            </a:r>
            <a:r>
              <a:rPr lang="en-US" dirty="0"/>
              <a:t>: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자바</a:t>
            </a:r>
            <a:r>
              <a:rPr lang="en-US" dirty="0"/>
              <a:t> </a:t>
            </a:r>
            <a:r>
              <a:rPr lang="en-US" dirty="0" err="1"/>
              <a:t>바이트코드를</a:t>
            </a:r>
            <a:r>
              <a:rPr lang="en-US" dirty="0"/>
              <a:t> </a:t>
            </a:r>
            <a:r>
              <a:rPr lang="en-US" dirty="0" err="1"/>
              <a:t>네이티브</a:t>
            </a:r>
            <a:r>
              <a:rPr lang="en-US" dirty="0"/>
              <a:t> </a:t>
            </a:r>
            <a:r>
              <a:rPr lang="en-US" dirty="0" err="1"/>
              <a:t>코드로</a:t>
            </a:r>
            <a:r>
              <a:rPr lang="en-US" dirty="0"/>
              <a:t> </a:t>
            </a:r>
            <a:r>
              <a:rPr lang="en-US" dirty="0" err="1"/>
              <a:t>변환하는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필요하므로</a:t>
            </a:r>
            <a:r>
              <a:rPr lang="en-US" dirty="0"/>
              <a:t> </a:t>
            </a:r>
            <a:r>
              <a:rPr lang="en-US" dirty="0" err="1"/>
              <a:t>프로그램의</a:t>
            </a:r>
            <a:r>
              <a:rPr lang="en-US" dirty="0"/>
              <a:t> </a:t>
            </a:r>
            <a:r>
              <a:rPr lang="en-US" dirty="0" err="1"/>
              <a:t>초기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시간이</a:t>
            </a:r>
            <a:r>
              <a:rPr lang="en-US" dirty="0"/>
              <a:t> </a:t>
            </a:r>
            <a:r>
              <a:rPr lang="en-US" dirty="0" err="1"/>
              <a:t>상대적으로</a:t>
            </a:r>
            <a:r>
              <a:rPr lang="en-US" dirty="0"/>
              <a:t> </a:t>
            </a:r>
            <a:r>
              <a:rPr lang="en-US" dirty="0" err="1"/>
              <a:t>느릴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사용량</a:t>
            </a:r>
            <a:r>
              <a:rPr lang="en-US" dirty="0"/>
              <a:t>: </a:t>
            </a:r>
            <a:r>
              <a:rPr lang="en-US" dirty="0" err="1"/>
              <a:t>JVM은</a:t>
            </a:r>
            <a:r>
              <a:rPr lang="en-US" dirty="0"/>
              <a:t> </a:t>
            </a:r>
            <a:r>
              <a:rPr lang="en-US" dirty="0" err="1"/>
              <a:t>자체적인</a:t>
            </a:r>
            <a:r>
              <a:rPr lang="en-US" dirty="0"/>
              <a:t> </a:t>
            </a:r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관리</a:t>
            </a:r>
            <a:r>
              <a:rPr lang="ko-KR" altLang="en-US" dirty="0"/>
              <a:t>와</a:t>
            </a:r>
            <a:r>
              <a:rPr lang="en-US" dirty="0"/>
              <a:t> </a:t>
            </a:r>
            <a:r>
              <a:rPr lang="en-US" dirty="0" err="1"/>
              <a:t>가비지</a:t>
            </a:r>
            <a:r>
              <a:rPr lang="en-US" dirty="0"/>
              <a:t> </a:t>
            </a:r>
            <a:r>
              <a:rPr lang="en-US" dirty="0" err="1"/>
              <a:t>컬렉션을</a:t>
            </a:r>
            <a:r>
              <a:rPr lang="en-US" dirty="0"/>
              <a:t> </a:t>
            </a:r>
            <a:r>
              <a:rPr lang="en-US" dirty="0" err="1"/>
              <a:t>수행하므로</a:t>
            </a:r>
            <a:r>
              <a:rPr lang="en-US" dirty="0"/>
              <a:t> </a:t>
            </a:r>
            <a:r>
              <a:rPr lang="en-US" dirty="0" err="1"/>
              <a:t>추가적인</a:t>
            </a:r>
            <a:r>
              <a:rPr lang="en-US" dirty="0"/>
              <a:t> </a:t>
            </a:r>
            <a:r>
              <a:rPr lang="en-US" dirty="0" err="1"/>
              <a:t>메모리를</a:t>
            </a:r>
            <a:r>
              <a:rPr lang="en-US" dirty="0"/>
              <a:t> </a:t>
            </a:r>
            <a:r>
              <a:rPr lang="en-US" dirty="0" err="1"/>
              <a:t>사용합니다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가비지</a:t>
            </a:r>
            <a:r>
              <a:rPr lang="en-US" dirty="0"/>
              <a:t> </a:t>
            </a:r>
            <a:r>
              <a:rPr lang="en-US" dirty="0" err="1"/>
              <a:t>컬렉션</a:t>
            </a:r>
            <a:r>
              <a:rPr lang="en-US" dirty="0"/>
              <a:t> </a:t>
            </a:r>
            <a:r>
              <a:rPr lang="en-US" dirty="0" err="1"/>
              <a:t>오버헤드</a:t>
            </a:r>
            <a:r>
              <a:rPr lang="en-US" dirty="0"/>
              <a:t>: </a:t>
            </a:r>
            <a:r>
              <a:rPr lang="en-US" dirty="0" err="1"/>
              <a:t>가비지</a:t>
            </a:r>
            <a:r>
              <a:rPr lang="en-US" dirty="0"/>
              <a:t> </a:t>
            </a:r>
            <a:r>
              <a:rPr lang="en-US" dirty="0" err="1"/>
              <a:t>컬렉션이</a:t>
            </a:r>
            <a:r>
              <a:rPr lang="en-US" dirty="0"/>
              <a:t> </a:t>
            </a:r>
            <a:r>
              <a:rPr lang="en-US" dirty="0" err="1"/>
              <a:t>수행되는</a:t>
            </a:r>
            <a:r>
              <a:rPr lang="en-US" dirty="0"/>
              <a:t> </a:t>
            </a:r>
            <a:r>
              <a:rPr lang="en-US" dirty="0" err="1"/>
              <a:t>동안</a:t>
            </a:r>
            <a:r>
              <a:rPr lang="en-US" dirty="0"/>
              <a:t> </a:t>
            </a:r>
            <a:r>
              <a:rPr lang="en-US" dirty="0" err="1"/>
              <a:t>일시적인</a:t>
            </a:r>
            <a:r>
              <a:rPr lang="en-US" dirty="0"/>
              <a:t> </a:t>
            </a:r>
            <a:r>
              <a:rPr lang="en-US" dirty="0" err="1"/>
              <a:t>성능</a:t>
            </a:r>
            <a:r>
              <a:rPr lang="en-US" dirty="0"/>
              <a:t> </a:t>
            </a:r>
            <a:r>
              <a:rPr lang="en-US" dirty="0" err="1"/>
              <a:t>저하가</a:t>
            </a:r>
            <a:r>
              <a:rPr lang="en-US" dirty="0"/>
              <a:t> </a:t>
            </a:r>
            <a:r>
              <a:rPr lang="en-US" dirty="0" err="1"/>
              <a:t>발생할</a:t>
            </a:r>
            <a:r>
              <a:rPr lang="en-US" dirty="0"/>
              <a:t> 수 있</a:t>
            </a:r>
            <a:r>
              <a:rPr lang="ko-KR" altLang="en-US" dirty="0"/>
              <a:t>고</a:t>
            </a:r>
            <a:r>
              <a:rPr lang="en-US" dirty="0"/>
              <a:t>, </a:t>
            </a:r>
            <a:r>
              <a:rPr lang="en-US" dirty="0" err="1"/>
              <a:t>애플리케이션의</a:t>
            </a:r>
            <a:r>
              <a:rPr lang="en-US" dirty="0"/>
              <a:t> </a:t>
            </a:r>
            <a:r>
              <a:rPr lang="en-US" dirty="0" err="1"/>
              <a:t>응답성이</a:t>
            </a:r>
            <a:r>
              <a:rPr lang="en-US" dirty="0"/>
              <a:t> </a:t>
            </a:r>
            <a:r>
              <a:rPr lang="en-US" dirty="0" err="1"/>
              <a:t>중요한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(예: </a:t>
            </a:r>
            <a:r>
              <a:rPr lang="en-US" dirty="0" err="1"/>
              <a:t>실시간</a:t>
            </a:r>
            <a:r>
              <a:rPr lang="en-US" dirty="0"/>
              <a:t> </a:t>
            </a:r>
            <a:r>
              <a:rPr lang="en-US" dirty="0" err="1"/>
              <a:t>시스템</a:t>
            </a:r>
            <a:r>
              <a:rPr lang="en-US" dirty="0"/>
              <a:t>)</a:t>
            </a:r>
            <a:r>
              <a:rPr lang="en-US" dirty="0" err="1"/>
              <a:t>에는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될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JVM은 자바언어 에서만 사용하지 않는다. 대표적으로 스칼라, JRUBY, 코틀린도 JVM 이라는 가상 환경을 사용한다.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JVM은 Gabage Collection(GC)을 통해 메모리를 자동으로 관리한다.</a:t>
            </a:r>
          </a:p>
          <a:p>
            <a:r>
              <a:rPr lang="en-US"/>
              <a:t>JVM은 스택 기반 가상 머신으로, 메모리를 스택 형식으로 사용하여 메서드 호출 및 로컬 변수에 대한 연산을 처리할 수 있습니다.</a:t>
            </a:r>
          </a:p>
          <a:p>
            <a:r>
              <a:rPr lang="en-US"/>
              <a:t>JVM은 멀티 스레드 프로그래밍을 지원하며 스레드 간 동기화를 통해 병렬 처리와 동시성 문제를 다룰 수 있습니다.</a:t>
            </a:r>
          </a:p>
          <a:p>
            <a:r>
              <a:rPr lang="en-US"/>
              <a:t>JVM은 필요한 클래스 파일들을 애플리케이션 런타임 시점에 동적으로 로딩하여 사용합니다.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먼저</a:t>
            </a:r>
            <a:r>
              <a:rPr lang="en-US" dirty="0"/>
              <a:t> Class </a:t>
            </a:r>
            <a:r>
              <a:rPr lang="en-US" dirty="0" err="1"/>
              <a:t>loader는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시 </a:t>
            </a:r>
            <a:r>
              <a:rPr lang="en-US" dirty="0" err="1"/>
              <a:t>생성된</a:t>
            </a:r>
            <a:r>
              <a:rPr lang="en-US" dirty="0"/>
              <a:t> .</a:t>
            </a:r>
            <a:r>
              <a:rPr lang="en-US" dirty="0" err="1"/>
              <a:t>class파일을</a:t>
            </a:r>
            <a:r>
              <a:rPr lang="en-US" dirty="0"/>
              <a:t> </a:t>
            </a:r>
            <a:r>
              <a:rPr lang="en-US" dirty="0" err="1"/>
              <a:t>JVM의</a:t>
            </a:r>
            <a:r>
              <a:rPr lang="en-US" dirty="0"/>
              <a:t> </a:t>
            </a:r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영역인</a:t>
            </a:r>
            <a:r>
              <a:rPr lang="en-US" dirty="0"/>
              <a:t> Runtime Data </a:t>
            </a:r>
            <a:r>
              <a:rPr lang="en-US" dirty="0" err="1"/>
              <a:t>Area로</a:t>
            </a:r>
            <a:r>
              <a:rPr lang="en-US" dirty="0"/>
              <a:t> </a:t>
            </a:r>
            <a:r>
              <a:rPr lang="en-US" dirty="0" err="1"/>
              <a:t>적재합니다</a:t>
            </a:r>
            <a:r>
              <a:rPr lang="en-US" dirty="0"/>
              <a:t>. </a:t>
            </a:r>
          </a:p>
          <a:p>
            <a:r>
              <a:rPr lang="en-US" dirty="0" err="1"/>
              <a:t>이때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클래스를</a:t>
            </a:r>
            <a:r>
              <a:rPr lang="en-US" dirty="0"/>
              <a:t> </a:t>
            </a:r>
            <a:r>
              <a:rPr lang="en-US" dirty="0" err="1"/>
              <a:t>메모리에</a:t>
            </a:r>
            <a:r>
              <a:rPr lang="en-US" dirty="0"/>
              <a:t> </a:t>
            </a:r>
            <a:r>
              <a:rPr lang="en-US" dirty="0" err="1"/>
              <a:t>올려놓는게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dirty="0"/>
              <a:t>, </a:t>
            </a:r>
            <a:r>
              <a:rPr lang="en-US" dirty="0" err="1"/>
              <a:t>필요할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동적으로</a:t>
            </a:r>
            <a:r>
              <a:rPr lang="en-US" dirty="0"/>
              <a:t> </a:t>
            </a:r>
            <a:r>
              <a:rPr lang="en-US" dirty="0" err="1"/>
              <a:t>클래스를</a:t>
            </a:r>
            <a:r>
              <a:rPr lang="en-US" dirty="0"/>
              <a:t> </a:t>
            </a:r>
            <a:r>
              <a:rPr lang="en-US" dirty="0" err="1"/>
              <a:t>로드하게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런타입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영역은</a:t>
            </a:r>
            <a:r>
              <a:rPr lang="en-US" dirty="0"/>
              <a:t> </a:t>
            </a:r>
            <a:r>
              <a:rPr lang="en-US" dirty="0" err="1"/>
              <a:t>JVM의</a:t>
            </a:r>
            <a:r>
              <a:rPr lang="en-US" dirty="0"/>
              <a:t> </a:t>
            </a:r>
            <a:r>
              <a:rPr lang="en-US" dirty="0" err="1"/>
              <a:t>메모리</a:t>
            </a:r>
            <a:r>
              <a:rPr lang="en-US" dirty="0"/>
              <a:t> </a:t>
            </a:r>
            <a:r>
              <a:rPr lang="en-US" dirty="0" err="1"/>
              <a:t>영역으로</a:t>
            </a:r>
            <a:r>
              <a:rPr lang="en-US" dirty="0"/>
              <a:t> </a:t>
            </a:r>
            <a:r>
              <a:rPr lang="en-US" dirty="0" err="1"/>
              <a:t>자바</a:t>
            </a:r>
            <a:r>
              <a:rPr lang="en-US" dirty="0"/>
              <a:t> </a:t>
            </a:r>
            <a:r>
              <a:rPr lang="en-US" dirty="0" err="1"/>
              <a:t>애플리케이션을</a:t>
            </a:r>
            <a:r>
              <a:rPr lang="en-US" dirty="0"/>
              <a:t> </a:t>
            </a:r>
            <a:r>
              <a:rPr lang="en-US" dirty="0" err="1"/>
              <a:t>실행할</a:t>
            </a:r>
            <a:r>
              <a:rPr lang="en-US" dirty="0"/>
              <a:t> 때 </a:t>
            </a:r>
            <a:r>
              <a:rPr lang="en-US" dirty="0" err="1"/>
              <a:t>사용되는</a:t>
            </a:r>
            <a:r>
              <a:rPr lang="en-US" dirty="0"/>
              <a:t> </a:t>
            </a:r>
            <a:r>
              <a:rPr lang="en-US" dirty="0" err="1"/>
              <a:t>데이터들을</a:t>
            </a:r>
            <a:r>
              <a:rPr lang="en-US" dirty="0"/>
              <a:t> </a:t>
            </a:r>
            <a:r>
              <a:rPr lang="en-US" dirty="0" err="1"/>
              <a:t>적재하는</a:t>
            </a:r>
            <a:r>
              <a:rPr lang="en-US" dirty="0"/>
              <a:t> </a:t>
            </a:r>
            <a:r>
              <a:rPr lang="en-US" dirty="0" err="1"/>
              <a:t>영역입니다</a:t>
            </a:r>
            <a:r>
              <a:rPr lang="en-US" dirty="0"/>
              <a:t>. </a:t>
            </a:r>
          </a:p>
          <a:p>
            <a:r>
              <a:rPr lang="en-US" dirty="0" err="1"/>
              <a:t>런타임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영역은</a:t>
            </a:r>
            <a:r>
              <a:rPr lang="en-US" dirty="0"/>
              <a:t> Method Area, Heap Area, Stack Area, PC Register, Native Method </a:t>
            </a:r>
            <a:r>
              <a:rPr lang="en-US" dirty="0" err="1"/>
              <a:t>Stack로</a:t>
            </a:r>
            <a:r>
              <a:rPr lang="en-US" dirty="0"/>
              <a:t> </a:t>
            </a:r>
            <a:r>
              <a:rPr lang="en-US" dirty="0" err="1"/>
              <a:t>나눌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Method </a:t>
            </a:r>
            <a:r>
              <a:rPr lang="en-US" dirty="0" err="1"/>
              <a:t>Area와</a:t>
            </a:r>
            <a:r>
              <a:rPr lang="en-US" dirty="0"/>
              <a:t> </a:t>
            </a:r>
            <a:r>
              <a:rPr lang="en-US" dirty="0" err="1"/>
              <a:t>Heap은</a:t>
            </a:r>
            <a:r>
              <a:rPr lang="en-US" dirty="0"/>
              <a:t> </a:t>
            </a:r>
            <a:r>
              <a:rPr lang="en-US" dirty="0" err="1"/>
              <a:t>JVM이</a:t>
            </a:r>
            <a:r>
              <a:rPr lang="en-US" dirty="0"/>
              <a:t> </a:t>
            </a:r>
            <a:r>
              <a:rPr lang="en-US" dirty="0" err="1"/>
              <a:t>시작될</a:t>
            </a:r>
            <a:r>
              <a:rPr lang="en-US" dirty="0"/>
              <a:t> 때 </a:t>
            </a:r>
            <a:r>
              <a:rPr lang="en-US" dirty="0" err="1"/>
              <a:t>할당되어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쓰레드가</a:t>
            </a:r>
            <a:r>
              <a:rPr lang="en-US" dirty="0"/>
              <a:t> </a:t>
            </a:r>
            <a:r>
              <a:rPr lang="en-US" dirty="0" err="1"/>
              <a:t>공유해서</a:t>
            </a:r>
            <a:r>
              <a:rPr lang="en-US" dirty="0"/>
              <a:t> </a:t>
            </a:r>
            <a:r>
              <a:rPr lang="en-US" dirty="0" err="1"/>
              <a:t>사용하고</a:t>
            </a:r>
            <a:r>
              <a:rPr lang="en-US" dirty="0"/>
              <a:t>, </a:t>
            </a:r>
            <a:r>
              <a:rPr lang="en-US" dirty="0" err="1"/>
              <a:t>GC의</a:t>
            </a:r>
            <a:r>
              <a:rPr lang="en-US" dirty="0"/>
              <a:t> </a:t>
            </a:r>
            <a:r>
              <a:rPr lang="en-US" dirty="0" err="1"/>
              <a:t>대상입니다</a:t>
            </a:r>
            <a:r>
              <a:rPr lang="en-US" dirty="0"/>
              <a:t>. </a:t>
            </a:r>
          </a:p>
          <a:p>
            <a:r>
              <a:rPr lang="en-US" dirty="0" err="1"/>
              <a:t>반면에</a:t>
            </a:r>
            <a:r>
              <a:rPr lang="en-US" dirty="0"/>
              <a:t> Stack, PC Register, Native Method </a:t>
            </a:r>
            <a:r>
              <a:rPr lang="en-US" dirty="0" err="1"/>
              <a:t>Stack은</a:t>
            </a:r>
            <a:r>
              <a:rPr lang="en-US" dirty="0"/>
              <a:t> </a:t>
            </a:r>
            <a:r>
              <a:rPr lang="en-US" dirty="0" err="1"/>
              <a:t>쓰레드가</a:t>
            </a:r>
            <a:r>
              <a:rPr lang="en-US" dirty="0"/>
              <a:t> </a:t>
            </a:r>
            <a:r>
              <a:rPr lang="en-US" dirty="0" err="1"/>
              <a:t>생성될</a:t>
            </a:r>
            <a:r>
              <a:rPr lang="en-US" dirty="0"/>
              <a:t> </a:t>
            </a:r>
            <a:r>
              <a:rPr lang="en-US" dirty="0" err="1"/>
              <a:t>때마다</a:t>
            </a:r>
            <a:r>
              <a:rPr lang="en-US" dirty="0"/>
              <a:t> </a:t>
            </a:r>
            <a:r>
              <a:rPr lang="en-US" dirty="0" err="1"/>
              <a:t>하나씩</a:t>
            </a:r>
            <a:r>
              <a:rPr lang="en-US" dirty="0"/>
              <a:t> </a:t>
            </a:r>
            <a:r>
              <a:rPr lang="en-US" dirty="0" err="1"/>
              <a:t>새로</a:t>
            </a:r>
            <a:r>
              <a:rPr lang="en-US" dirty="0"/>
              <a:t> </a:t>
            </a:r>
            <a:r>
              <a:rPr lang="en-US" dirty="0" err="1"/>
              <a:t>생성되어</a:t>
            </a:r>
            <a:r>
              <a:rPr lang="en-US" dirty="0"/>
              <a:t> </a:t>
            </a:r>
            <a:r>
              <a:rPr lang="en-US" dirty="0" err="1"/>
              <a:t>쓰레드에</a:t>
            </a:r>
            <a:r>
              <a:rPr lang="en-US" dirty="0"/>
              <a:t> </a:t>
            </a:r>
            <a:r>
              <a:rPr lang="en-US" dirty="0" err="1"/>
              <a:t>할당됩니다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Metaspace</a:t>
            </a:r>
            <a:r>
              <a:rPr lang="ko-KR" altLang="en-US" dirty="0"/>
              <a:t>는 </a:t>
            </a:r>
            <a:r>
              <a:rPr lang="en-US" altLang="ko-KR" dirty="0"/>
              <a:t>Java 8 </a:t>
            </a:r>
            <a:r>
              <a:rPr lang="ko-KR" altLang="en-US" dirty="0"/>
              <a:t>이전의 </a:t>
            </a:r>
            <a:r>
              <a:rPr lang="en-US" altLang="ko-KR" dirty="0"/>
              <a:t>Permanent </a:t>
            </a:r>
            <a:r>
              <a:rPr lang="ko-KR" altLang="en-US" dirty="0"/>
              <a:t>영역을 대체하는 것으로</a:t>
            </a:r>
            <a:r>
              <a:rPr lang="ko-KR" altLang="en-US" b="0" dirty="0"/>
              <a:t> </a:t>
            </a:r>
            <a:r>
              <a:rPr lang="ko-KR" altLang="en-US" b="0" dirty="0">
                <a:effectLst/>
              </a:rPr>
              <a:t>클래스와 메소드의 메타데이터들이 저장되는 영역</a:t>
            </a:r>
            <a:endParaRPr lang="en-US" altLang="ko-KR" b="0" dirty="0">
              <a:effectLst/>
            </a:endParaRPr>
          </a:p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77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클래스를 생성할 경우, new 에 의해 생성된 클래스는 Heap Area 에 저장되고, Stack Area 에는 생성된 클래스의 참조인 p 만 저장됩니다.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PC </a:t>
            </a:r>
            <a:r>
              <a:rPr lang="en-US" dirty="0" err="1"/>
              <a:t>Register에는</a:t>
            </a:r>
            <a:r>
              <a:rPr lang="en-US" dirty="0"/>
              <a:t> </a:t>
            </a:r>
            <a:r>
              <a:rPr lang="en-US" dirty="0" err="1"/>
              <a:t>멀티</a:t>
            </a:r>
            <a:r>
              <a:rPr lang="en-US" dirty="0"/>
              <a:t> </a:t>
            </a:r>
            <a:r>
              <a:rPr lang="en-US" dirty="0" err="1"/>
              <a:t>쓰레드</a:t>
            </a:r>
            <a:r>
              <a:rPr lang="en-US" dirty="0"/>
              <a:t> </a:t>
            </a:r>
            <a:r>
              <a:rPr lang="en-US" dirty="0" err="1"/>
              <a:t>프로그래밍</a:t>
            </a:r>
            <a:r>
              <a:rPr lang="en-US" dirty="0"/>
              <a:t> </a:t>
            </a:r>
            <a:r>
              <a:rPr lang="en-US" dirty="0" err="1"/>
              <a:t>환경에서</a:t>
            </a:r>
            <a:r>
              <a:rPr lang="en-US" dirty="0"/>
              <a:t> 한 </a:t>
            </a:r>
            <a:r>
              <a:rPr lang="en-US" dirty="0" err="1"/>
              <a:t>쓰레드가</a:t>
            </a:r>
            <a:r>
              <a:rPr lang="en-US" dirty="0"/>
              <a:t> </a:t>
            </a:r>
            <a:r>
              <a:rPr lang="en-US" dirty="0" err="1"/>
              <a:t>작업을</a:t>
            </a:r>
            <a:r>
              <a:rPr lang="en-US" dirty="0"/>
              <a:t> </a:t>
            </a:r>
            <a:r>
              <a:rPr lang="en-US" dirty="0" err="1"/>
              <a:t>하다가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쓰레드로</a:t>
            </a:r>
            <a:r>
              <a:rPr lang="en-US" dirty="0"/>
              <a:t> </a:t>
            </a:r>
            <a:r>
              <a:rPr lang="en-US" dirty="0" err="1"/>
              <a:t>CPU자원을</a:t>
            </a:r>
            <a:r>
              <a:rPr lang="en-US" dirty="0"/>
              <a:t> </a:t>
            </a:r>
            <a:r>
              <a:rPr lang="en-US" dirty="0" err="1"/>
              <a:t>넘겨주고</a:t>
            </a:r>
            <a:r>
              <a:rPr lang="en-US" dirty="0"/>
              <a:t> </a:t>
            </a:r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받았을</a:t>
            </a:r>
            <a:r>
              <a:rPr lang="en-US" dirty="0"/>
              <a:t> 때, </a:t>
            </a:r>
            <a:r>
              <a:rPr lang="en-US" dirty="0" err="1"/>
              <a:t>이어서</a:t>
            </a:r>
            <a:r>
              <a:rPr lang="en-US" dirty="0"/>
              <a:t> </a:t>
            </a:r>
            <a:r>
              <a:rPr lang="en-US" dirty="0" err="1"/>
              <a:t>작업을</a:t>
            </a:r>
            <a:r>
              <a:rPr lang="en-US" dirty="0"/>
              <a:t> </a:t>
            </a:r>
            <a:r>
              <a:rPr lang="en-US" dirty="0" err="1"/>
              <a:t>하기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</a:t>
            </a:r>
            <a:r>
              <a:rPr lang="en-US" dirty="0" err="1"/>
              <a:t>실행중인</a:t>
            </a:r>
            <a:r>
              <a:rPr lang="en-US" dirty="0"/>
              <a:t> </a:t>
            </a:r>
            <a:r>
              <a:rPr lang="en-US" dirty="0" err="1"/>
              <a:t>명령어의</a:t>
            </a:r>
            <a:r>
              <a:rPr lang="en-US" dirty="0"/>
              <a:t>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기록한다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실행 엔진은 JVM이 로드한 클래스 파일을 실행하는 역할을 담당한다. 실행 엔진은 바이트 코드를 JVM 내부에서 기계가 실행할 수 있는 기계어로 변환하는데 두 가지 방식을 사용하게 됩니다.</a:t>
            </a:r>
          </a:p>
          <a:p>
            <a:r>
              <a:rPr lang="en-US"/>
              <a:t>Interpreter 방식을 사용하면 바이트코드를 한 줄씩 해석하고 실행하는 방식으로 동작하기 때문에 느리다는 단점이 있습니다. </a:t>
            </a:r>
          </a:p>
          <a:p>
            <a:r>
              <a:rPr lang="en-US"/>
              <a:t>Interpreter 방식의 한계를 극복하기 위해 JIT(Just-In-Time) 컴파일러가 도입되었습니다. 반복적으로 사용하는 코드를 미리 기계어로 바꾸어 캐싱해놓고, 다음 요청 시 캐싱한 기계어를 사용합니다. </a:t>
            </a:r>
          </a:p>
          <a:p>
            <a:r>
              <a:rPr lang="en-US"/>
              <a:t>가비지 콜렉터는 더이상 사용되지 않는 인스턴스를 찾아 메모리에서 삭제합니다.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90818" y="3957955"/>
            <a:ext cx="8706364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JAVA VIRTUAL MACHINE (JVM)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49468" y="8892484"/>
            <a:ext cx="191541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2024.08.29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발표자: 이수현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3361" y="3057156"/>
            <a:ext cx="11361278" cy="4738582"/>
          </a:xfrm>
          <a:custGeom>
            <a:avLst/>
            <a:gdLst/>
            <a:ahLst/>
            <a:cxnLst/>
            <a:rect l="l" t="t" r="r" b="b"/>
            <a:pathLst>
              <a:path w="11361278" h="4738582">
                <a:moveTo>
                  <a:pt x="0" y="0"/>
                </a:moveTo>
                <a:lnTo>
                  <a:pt x="11361278" y="0"/>
                </a:lnTo>
                <a:lnTo>
                  <a:pt x="11361278" y="4738582"/>
                </a:lnTo>
                <a:lnTo>
                  <a:pt x="0" y="4738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87" t="-199768" r="-8948" b="-1363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RUNTIME DATA AREA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9368" y="9872085"/>
            <a:ext cx="7838632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HTTPS://WWW.SCALER.COM/TOPICS/DIFFERENCE-BETWEEN-JDK-JRE-AND-JVM/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398" y="2468725"/>
            <a:ext cx="12169204" cy="6531679"/>
          </a:xfrm>
          <a:custGeom>
            <a:avLst/>
            <a:gdLst/>
            <a:ahLst/>
            <a:cxnLst/>
            <a:rect l="l" t="t" r="r" b="b"/>
            <a:pathLst>
              <a:path w="12169204" h="6531679">
                <a:moveTo>
                  <a:pt x="0" y="0"/>
                </a:moveTo>
                <a:lnTo>
                  <a:pt x="12169204" y="0"/>
                </a:lnTo>
                <a:lnTo>
                  <a:pt x="12169204" y="6531678"/>
                </a:lnTo>
                <a:lnTo>
                  <a:pt x="0" y="653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RUNTIME DATA AREA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73268" y="9872085"/>
            <a:ext cx="7033779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HTTPS://TECOBLE.TECHCOURSE.CO.KR/POST/2021-08-09-JVM-MEMORY/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88941" y="6553657"/>
            <a:ext cx="10192025" cy="1754934"/>
            <a:chOff x="0" y="0"/>
            <a:chExt cx="2684319" cy="462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4319" cy="462205"/>
            </a:xfrm>
            <a:custGeom>
              <a:avLst/>
              <a:gdLst/>
              <a:ahLst/>
              <a:cxnLst/>
              <a:rect l="l" t="t" r="r" b="b"/>
              <a:pathLst>
                <a:path w="2684319" h="462205">
                  <a:moveTo>
                    <a:pt x="0" y="0"/>
                  </a:moveTo>
                  <a:lnTo>
                    <a:pt x="2684319" y="0"/>
                  </a:lnTo>
                  <a:lnTo>
                    <a:pt x="2684319" y="462205"/>
                  </a:lnTo>
                  <a:lnTo>
                    <a:pt x="0" y="4622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2684319" cy="643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9939" y="3601102"/>
            <a:ext cx="3217243" cy="2899476"/>
            <a:chOff x="0" y="0"/>
            <a:chExt cx="847340" cy="763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340" cy="763648"/>
            </a:xfrm>
            <a:custGeom>
              <a:avLst/>
              <a:gdLst/>
              <a:ahLst/>
              <a:cxnLst/>
              <a:rect l="l" t="t" r="r" b="b"/>
              <a:pathLst>
                <a:path w="847340" h="763648">
                  <a:moveTo>
                    <a:pt x="0" y="0"/>
                  </a:moveTo>
                  <a:lnTo>
                    <a:pt x="847340" y="0"/>
                  </a:lnTo>
                  <a:lnTo>
                    <a:pt x="847340" y="763648"/>
                  </a:lnTo>
                  <a:lnTo>
                    <a:pt x="0" y="763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3C3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847340" cy="944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98186" y="7125574"/>
            <a:ext cx="1690755" cy="1874829"/>
          </a:xfrm>
          <a:custGeom>
            <a:avLst/>
            <a:gdLst/>
            <a:ahLst/>
            <a:cxnLst/>
            <a:rect l="l" t="t" r="r" b="b"/>
            <a:pathLst>
              <a:path w="1690755" h="1874829">
                <a:moveTo>
                  <a:pt x="0" y="0"/>
                </a:moveTo>
                <a:lnTo>
                  <a:pt x="1690755" y="0"/>
                </a:lnTo>
                <a:lnTo>
                  <a:pt x="1690755" y="1874829"/>
                </a:lnTo>
                <a:lnTo>
                  <a:pt x="0" y="187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03365" y="8908732"/>
            <a:ext cx="745076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모든 스레드가 공유해서 사용 (GC의 대상)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5528" y="1845790"/>
            <a:ext cx="57229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스레드(THREAD) 마다 하나씩 생성</a:t>
            </a:r>
          </a:p>
        </p:txBody>
      </p:sp>
      <p:sp>
        <p:nvSpPr>
          <p:cNvPr id="14" name="Freeform 14"/>
          <p:cNvSpPr/>
          <p:nvPr/>
        </p:nvSpPr>
        <p:spPr>
          <a:xfrm rot="-10733885">
            <a:off x="14105053" y="2484808"/>
            <a:ext cx="1690755" cy="1874829"/>
          </a:xfrm>
          <a:custGeom>
            <a:avLst/>
            <a:gdLst/>
            <a:ahLst/>
            <a:cxnLst/>
            <a:rect l="l" t="t" r="r" b="b"/>
            <a:pathLst>
              <a:path w="1690755" h="1874829">
                <a:moveTo>
                  <a:pt x="0" y="0"/>
                </a:moveTo>
                <a:lnTo>
                  <a:pt x="1690755" y="0"/>
                </a:lnTo>
                <a:lnTo>
                  <a:pt x="1690755" y="1874829"/>
                </a:lnTo>
                <a:lnTo>
                  <a:pt x="0" y="187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METHOD AREA (STATIC AREA, CLASS AREA)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3142" y="2362964"/>
            <a:ext cx="16043234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바이트 코드(.CLASS)를 처음 메모리 공간에 올릴 때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초기화되는 대상을 저장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하기 위한 메모리 공간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JVM이 동작하고 클래스가 로드될 때 적재되서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프로그램이 종료될 때까지 저장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된다.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모든 쓰레드가 공유하는 영역이라 다음과 같이 초기화 코드 정보들이 저장 된다.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FIELD INFO : 멤버 변수의 이름, 데이터 타입, 접근 제어자의 정보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METHOD INFO : 메소드 이름, RETURN 타입, 함수 매개변수, 접근 제어자의 정보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TYPE INFO : CLASS 인지 INTERFACE 인지 여부 저장, TYPE의 속성, 이름 SUPER CLASS의 이름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7622" y="5329570"/>
            <a:ext cx="11788644" cy="3475728"/>
          </a:xfrm>
          <a:custGeom>
            <a:avLst/>
            <a:gdLst/>
            <a:ahLst/>
            <a:cxnLst/>
            <a:rect l="l" t="t" r="r" b="b"/>
            <a:pathLst>
              <a:path w="11788644" h="3475728">
                <a:moveTo>
                  <a:pt x="0" y="0"/>
                </a:moveTo>
                <a:lnTo>
                  <a:pt x="11788643" y="0"/>
                </a:lnTo>
                <a:lnTo>
                  <a:pt x="11788643" y="3475728"/>
                </a:lnTo>
                <a:lnTo>
                  <a:pt x="0" y="347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HEAP AREA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326" y="2205586"/>
            <a:ext cx="1604323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힙 영역은 메서드 영역와 함께 모든 쓰레드가 공유한다.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JVM이 관리하는 프로그램 상에서 데이터를 저장하기 위해 런타임 시 동적으로 할당하여 사용하는 영역이다.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new 연산자로 생성되는 클래스와 인스턴스 변수, 배열 타입 등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Reference Type이 저장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되는 곳이다.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객체가 더이상 참조되지 않는 경우 GC에 의해 HEAP 영역에서 제거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6547" y="2444800"/>
            <a:ext cx="12094906" cy="6363781"/>
          </a:xfrm>
          <a:custGeom>
            <a:avLst/>
            <a:gdLst/>
            <a:ahLst/>
            <a:cxnLst/>
            <a:rect l="l" t="t" r="r" b="b"/>
            <a:pathLst>
              <a:path w="12094906" h="6363781">
                <a:moveTo>
                  <a:pt x="0" y="0"/>
                </a:moveTo>
                <a:lnTo>
                  <a:pt x="12094906" y="0"/>
                </a:lnTo>
                <a:lnTo>
                  <a:pt x="12094906" y="6363781"/>
                </a:lnTo>
                <a:lnTo>
                  <a:pt x="0" y="636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HEAP AREA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82100" y="9872085"/>
            <a:ext cx="8854716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HTTPS://DEVOCEAN.SK.COM/BLOG/TECHBOARDDETAIL.DO?ID=165630&amp;BOARDTYPE=TECHBLOG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9838" y="8635258"/>
            <a:ext cx="2713883" cy="915935"/>
          </a:xfrm>
          <a:custGeom>
            <a:avLst/>
            <a:gdLst/>
            <a:ahLst/>
            <a:cxnLst/>
            <a:rect l="l" t="t" r="r" b="b"/>
            <a:pathLst>
              <a:path w="2713883" h="915935">
                <a:moveTo>
                  <a:pt x="0" y="0"/>
                </a:moveTo>
                <a:lnTo>
                  <a:pt x="2713883" y="0"/>
                </a:lnTo>
                <a:lnTo>
                  <a:pt x="2713883" y="915935"/>
                </a:lnTo>
                <a:lnTo>
                  <a:pt x="0" y="915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959838" y="7490722"/>
            <a:ext cx="2713883" cy="915935"/>
          </a:xfrm>
          <a:custGeom>
            <a:avLst/>
            <a:gdLst/>
            <a:ahLst/>
            <a:cxnLst/>
            <a:rect l="l" t="t" r="r" b="b"/>
            <a:pathLst>
              <a:path w="2713883" h="915935">
                <a:moveTo>
                  <a:pt x="0" y="0"/>
                </a:moveTo>
                <a:lnTo>
                  <a:pt x="2713883" y="0"/>
                </a:lnTo>
                <a:lnTo>
                  <a:pt x="2713883" y="915936"/>
                </a:lnTo>
                <a:lnTo>
                  <a:pt x="0" y="91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987033" y="6364544"/>
            <a:ext cx="2659492" cy="897579"/>
          </a:xfrm>
          <a:custGeom>
            <a:avLst/>
            <a:gdLst/>
            <a:ahLst/>
            <a:cxnLst/>
            <a:rect l="l" t="t" r="r" b="b"/>
            <a:pathLst>
              <a:path w="2659492" h="897579">
                <a:moveTo>
                  <a:pt x="0" y="0"/>
                </a:moveTo>
                <a:lnTo>
                  <a:pt x="2659492" y="0"/>
                </a:lnTo>
                <a:lnTo>
                  <a:pt x="2659492" y="897578"/>
                </a:lnTo>
                <a:lnTo>
                  <a:pt x="0" y="897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7708093" y="9813286"/>
            <a:ext cx="32364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 flipV="1">
            <a:off x="10944515" y="6037583"/>
            <a:ext cx="19050" cy="37947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7669993" y="6037487"/>
            <a:ext cx="19050" cy="37947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1180141" flipV="1">
            <a:off x="7413749" y="4722050"/>
            <a:ext cx="1565601" cy="1746614"/>
          </a:xfrm>
          <a:custGeom>
            <a:avLst/>
            <a:gdLst/>
            <a:ahLst/>
            <a:cxnLst/>
            <a:rect l="l" t="t" r="r" b="b"/>
            <a:pathLst>
              <a:path w="1565601" h="1746614">
                <a:moveTo>
                  <a:pt x="0" y="1746614"/>
                </a:moveTo>
                <a:lnTo>
                  <a:pt x="1565602" y="1746614"/>
                </a:lnTo>
                <a:lnTo>
                  <a:pt x="1565602" y="0"/>
                </a:lnTo>
                <a:lnTo>
                  <a:pt x="0" y="0"/>
                </a:lnTo>
                <a:lnTo>
                  <a:pt x="0" y="17466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STACK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6908" y="2125841"/>
            <a:ext cx="1604323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int, long, boolean 등 기본 자료형을 생성할 때 저장하는 공간으로,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임시적으로 사용되는 변수나 정보들이 저장되는 영역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메서드 호출 시마다 각각의 스택 프레임이 생성되고 메서드 안에서 사용되는 값들을 저장한다.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그리고 메서드 수행이 끝나면 프레임별로 삭제된다.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87033" y="8847481"/>
            <a:ext cx="265949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stack frame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7033" y="7702945"/>
            <a:ext cx="265949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stack frame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7033" y="6567588"/>
            <a:ext cx="265949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stack frame 3</a:t>
            </a:r>
          </a:p>
        </p:txBody>
      </p:sp>
      <p:sp>
        <p:nvSpPr>
          <p:cNvPr id="14" name="Freeform 14"/>
          <p:cNvSpPr/>
          <p:nvPr/>
        </p:nvSpPr>
        <p:spPr>
          <a:xfrm rot="-3918485" flipV="1">
            <a:off x="9961908" y="4675390"/>
            <a:ext cx="1565601" cy="1746614"/>
          </a:xfrm>
          <a:custGeom>
            <a:avLst/>
            <a:gdLst/>
            <a:ahLst/>
            <a:cxnLst/>
            <a:rect l="l" t="t" r="r" b="b"/>
            <a:pathLst>
              <a:path w="1565601" h="1746614">
                <a:moveTo>
                  <a:pt x="0" y="1746614"/>
                </a:moveTo>
                <a:lnTo>
                  <a:pt x="1565601" y="1746614"/>
                </a:lnTo>
                <a:lnTo>
                  <a:pt x="1565601" y="0"/>
                </a:lnTo>
                <a:lnTo>
                  <a:pt x="0" y="0"/>
                </a:lnTo>
                <a:lnTo>
                  <a:pt x="0" y="17466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6115493" y="4940023"/>
            <a:ext cx="11474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PUSH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11288" y="4940023"/>
            <a:ext cx="11474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POP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6006" y="3161039"/>
            <a:ext cx="8295987" cy="875181"/>
          </a:xfrm>
          <a:custGeom>
            <a:avLst/>
            <a:gdLst/>
            <a:ahLst/>
            <a:cxnLst/>
            <a:rect l="l" t="t" r="r" b="b"/>
            <a:pathLst>
              <a:path w="8295987" h="875181">
                <a:moveTo>
                  <a:pt x="0" y="0"/>
                </a:moveTo>
                <a:lnTo>
                  <a:pt x="8295988" y="0"/>
                </a:lnTo>
                <a:lnTo>
                  <a:pt x="8295988" y="875181"/>
                </a:lnTo>
                <a:lnTo>
                  <a:pt x="0" y="87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68223" y="3263599"/>
            <a:ext cx="652331" cy="715693"/>
            <a:chOff x="0" y="0"/>
            <a:chExt cx="171807" cy="188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807" cy="188495"/>
            </a:xfrm>
            <a:custGeom>
              <a:avLst/>
              <a:gdLst/>
              <a:ahLst/>
              <a:cxnLst/>
              <a:rect l="l" t="t" r="r" b="b"/>
              <a:pathLst>
                <a:path w="171807" h="188495">
                  <a:moveTo>
                    <a:pt x="0" y="0"/>
                  </a:moveTo>
                  <a:lnTo>
                    <a:pt x="171807" y="0"/>
                  </a:lnTo>
                  <a:lnTo>
                    <a:pt x="171807" y="188495"/>
                  </a:lnTo>
                  <a:lnTo>
                    <a:pt x="0" y="188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D515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71807" cy="36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62837" y="3240783"/>
            <a:ext cx="3961715" cy="715693"/>
            <a:chOff x="0" y="0"/>
            <a:chExt cx="1043415" cy="188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3415" cy="188495"/>
            </a:xfrm>
            <a:custGeom>
              <a:avLst/>
              <a:gdLst/>
              <a:ahLst/>
              <a:cxnLst/>
              <a:rect l="l" t="t" r="r" b="b"/>
              <a:pathLst>
                <a:path w="1043415" h="188495">
                  <a:moveTo>
                    <a:pt x="0" y="0"/>
                  </a:moveTo>
                  <a:lnTo>
                    <a:pt x="1043415" y="0"/>
                  </a:lnTo>
                  <a:lnTo>
                    <a:pt x="1043415" y="188495"/>
                  </a:lnTo>
                  <a:lnTo>
                    <a:pt x="0" y="188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D515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1043415" cy="36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56328">
            <a:off x="6917228" y="4106074"/>
            <a:ext cx="593801" cy="1533290"/>
          </a:xfrm>
          <a:custGeom>
            <a:avLst/>
            <a:gdLst/>
            <a:ahLst/>
            <a:cxnLst/>
            <a:rect l="l" t="t" r="r" b="b"/>
            <a:pathLst>
              <a:path w="593801" h="1533290">
                <a:moveTo>
                  <a:pt x="0" y="0"/>
                </a:moveTo>
                <a:lnTo>
                  <a:pt x="593801" y="0"/>
                </a:lnTo>
                <a:lnTo>
                  <a:pt x="593801" y="1533290"/>
                </a:lnTo>
                <a:lnTo>
                  <a:pt x="0" y="153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156328">
            <a:off x="10646794" y="4106074"/>
            <a:ext cx="593801" cy="1533290"/>
          </a:xfrm>
          <a:custGeom>
            <a:avLst/>
            <a:gdLst/>
            <a:ahLst/>
            <a:cxnLst/>
            <a:rect l="l" t="t" r="r" b="b"/>
            <a:pathLst>
              <a:path w="593801" h="1533290">
                <a:moveTo>
                  <a:pt x="0" y="0"/>
                </a:moveTo>
                <a:lnTo>
                  <a:pt x="593801" y="0"/>
                </a:lnTo>
                <a:lnTo>
                  <a:pt x="593801" y="1533290"/>
                </a:lnTo>
                <a:lnTo>
                  <a:pt x="0" y="153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255869" y="5944464"/>
            <a:ext cx="1916519" cy="2129170"/>
            <a:chOff x="0" y="0"/>
            <a:chExt cx="504762" cy="5607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4762" cy="560769"/>
            </a:xfrm>
            <a:custGeom>
              <a:avLst/>
              <a:gdLst/>
              <a:ahLst/>
              <a:cxnLst/>
              <a:rect l="l" t="t" r="r" b="b"/>
              <a:pathLst>
                <a:path w="504762" h="560769">
                  <a:moveTo>
                    <a:pt x="0" y="0"/>
                  </a:moveTo>
                  <a:lnTo>
                    <a:pt x="504762" y="0"/>
                  </a:lnTo>
                  <a:lnTo>
                    <a:pt x="504762" y="560769"/>
                  </a:lnTo>
                  <a:lnTo>
                    <a:pt x="0" y="560769"/>
                  </a:lnTo>
                  <a:close/>
                </a:path>
              </a:pathLst>
            </a:custGeom>
            <a:solidFill>
              <a:srgbClr val="FFD0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504762" cy="7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STACK AREA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92103" y="6659481"/>
            <a:ext cx="132025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STACK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94769" y="5944464"/>
            <a:ext cx="1916519" cy="2129170"/>
            <a:chOff x="0" y="0"/>
            <a:chExt cx="504762" cy="560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4762" cy="560769"/>
            </a:xfrm>
            <a:custGeom>
              <a:avLst/>
              <a:gdLst/>
              <a:ahLst/>
              <a:cxnLst/>
              <a:rect l="l" t="t" r="r" b="b"/>
              <a:pathLst>
                <a:path w="504762" h="560769">
                  <a:moveTo>
                    <a:pt x="0" y="0"/>
                  </a:moveTo>
                  <a:lnTo>
                    <a:pt x="504762" y="0"/>
                  </a:lnTo>
                  <a:lnTo>
                    <a:pt x="504762" y="560769"/>
                  </a:lnTo>
                  <a:lnTo>
                    <a:pt x="0" y="560769"/>
                  </a:lnTo>
                  <a:close/>
                </a:path>
              </a:pathLst>
            </a:custGeom>
            <a:solidFill>
              <a:srgbClr val="FFD08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80975"/>
              <a:ext cx="504762" cy="741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573878" y="6669006"/>
            <a:ext cx="132025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HEAP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174015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PC REGISTER (PROGRAM COUNTER REGISTER)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3142" y="2479601"/>
            <a:ext cx="16352030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쓰레드가 시작될 때 생성되며,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현재 수행중인 JVM 명령어 주소를 저장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하는 공간이다.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 명령의 주소는 쓰레드가 어떤 부분을 무슨 명령으로 실행해야할 지에 대한 기록을 가지고 있다.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098258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NATIVE METHOD STACK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9979" y="2466310"/>
            <a:ext cx="16352030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네이티브 메서드 스택는 자바 코드가 컴파일되어 생성되는 바이트 코드가 아닌 실제 실행할 수 있는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기계어로 작성된 프로그램을 실행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시키는 영역이다.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자바 이외의 언어(C, C++, 어셈블리 등)로 작성된 </a:t>
            </a:r>
            <a:r>
              <a:rPr lang="en-US" sz="3200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네이티브 코드를 실행</a:t>
            </a:r>
            <a:r>
              <a:rPr lang="en-US" sz="3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하기 위한 공간이기도 하다.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1451" y="4010525"/>
            <a:ext cx="8265098" cy="3375885"/>
          </a:xfrm>
          <a:custGeom>
            <a:avLst/>
            <a:gdLst/>
            <a:ahLst/>
            <a:cxnLst/>
            <a:rect l="l" t="t" r="r" b="b"/>
            <a:pathLst>
              <a:path w="8265098" h="3375885">
                <a:moveTo>
                  <a:pt x="0" y="0"/>
                </a:moveTo>
                <a:lnTo>
                  <a:pt x="8265098" y="0"/>
                </a:lnTo>
                <a:lnTo>
                  <a:pt x="8265098" y="3375885"/>
                </a:lnTo>
                <a:lnTo>
                  <a:pt x="0" y="3375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60" t="-526986" r="-75288" b="-883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EXECUTION ENGINE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9368" y="9872085"/>
            <a:ext cx="7838632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HTTPS://WWW.SCALER.COM/TOPICS/DIFFERENCE-BETWEEN-JDK-JRE-AND-JVM/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89768" y="3077814"/>
            <a:ext cx="490846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바이트 코드 -&gt; 기계어 변환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6112" y="2523190"/>
            <a:ext cx="10835775" cy="5964520"/>
          </a:xfrm>
          <a:custGeom>
            <a:avLst/>
            <a:gdLst/>
            <a:ahLst/>
            <a:cxnLst/>
            <a:rect l="l" t="t" r="r" b="b"/>
            <a:pathLst>
              <a:path w="10835775" h="5964520">
                <a:moveTo>
                  <a:pt x="0" y="0"/>
                </a:moveTo>
                <a:lnTo>
                  <a:pt x="10835776" y="0"/>
                </a:lnTo>
                <a:lnTo>
                  <a:pt x="10835776" y="5964520"/>
                </a:lnTo>
                <a:lnTo>
                  <a:pt x="0" y="596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605412" y="9711748"/>
            <a:ext cx="8593181" cy="35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HTTPS://VELOG.IO/@DONDONEE/JAVA-JVM-JRE-JDK-%EC%B0%A8%EC%9D%B4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JDK, JRE, JVM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93878" y="2702872"/>
            <a:ext cx="4594683" cy="32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(JAVA DEVELOPMENT KIT)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0576" y="3864715"/>
            <a:ext cx="5090336" cy="32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(JAVA RUNTIME ENVIRONMENT)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09526" y="4680582"/>
            <a:ext cx="5090336" cy="32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(JAVA VIRTUAL MACHINE)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32604" y="57150"/>
            <a:ext cx="8022791" cy="10287000"/>
          </a:xfrm>
          <a:custGeom>
            <a:avLst/>
            <a:gdLst/>
            <a:ahLst/>
            <a:cxnLst/>
            <a:rect l="l" t="t" r="r" b="b"/>
            <a:pathLst>
              <a:path w="8022791" h="10287000">
                <a:moveTo>
                  <a:pt x="0" y="0"/>
                </a:moveTo>
                <a:lnTo>
                  <a:pt x="8022792" y="0"/>
                </a:lnTo>
                <a:lnTo>
                  <a:pt x="80227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2" b="-27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JVM의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9368" y="9872085"/>
            <a:ext cx="7838632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HTTPS://WWW.SCALER.COM/TOPICS/DIFFERENCE-BETWEEN-JDK-JRE-AND-JVM/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3672" y="2924323"/>
            <a:ext cx="7107478" cy="3192248"/>
          </a:xfrm>
          <a:custGeom>
            <a:avLst/>
            <a:gdLst/>
            <a:ahLst/>
            <a:cxnLst/>
            <a:rect l="l" t="t" r="r" b="b"/>
            <a:pathLst>
              <a:path w="7107478" h="3192248">
                <a:moveTo>
                  <a:pt x="0" y="0"/>
                </a:moveTo>
                <a:lnTo>
                  <a:pt x="7107479" y="0"/>
                </a:lnTo>
                <a:lnTo>
                  <a:pt x="7107479" y="3192247"/>
                </a:lnTo>
                <a:lnTo>
                  <a:pt x="0" y="319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JNI (JAVA NATIVE INTERFACE)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1314" y="2024528"/>
            <a:ext cx="14181486" cy="544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자바가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다른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언어로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만들어진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어플리케이션과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상호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작용할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수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있는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인터페이스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제공하는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프로그램</a:t>
            </a:r>
            <a:endParaRPr lang="en-US" sz="3200" dirty="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724872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NATIVE METHOD LIBRARIES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0289" y="7707852"/>
            <a:ext cx="5598111" cy="544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C, C++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등으로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작성된</a:t>
            </a:r>
            <a:r>
              <a:rPr lang="en-US" sz="3200" dirty="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라이브러리</a:t>
            </a:r>
            <a:endParaRPr lang="en-US" sz="3200" dirty="0">
              <a:solidFill>
                <a:srgbClr val="000000"/>
              </a:solidFill>
              <a:latin typeface="TDTD바르게살자"/>
              <a:ea typeface="TDTD바르게살자"/>
              <a:cs typeface="TDTD바르게살자"/>
              <a:sym typeface="TDTD바르게살자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JVM의 장점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79800" y="5884756"/>
            <a:ext cx="161373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이식성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875025" y="4020427"/>
            <a:ext cx="1521430" cy="152143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3212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83285" y="4020427"/>
            <a:ext cx="1521430" cy="15214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61473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31744" y="4020427"/>
            <a:ext cx="1521430" cy="152143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09932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05510" y="5884756"/>
            <a:ext cx="258395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메모리 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33191" y="5884756"/>
            <a:ext cx="207891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동적 로딩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JVM의 단점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14" y="5884756"/>
            <a:ext cx="441814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초기 실행 속도 느림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875025" y="4020427"/>
            <a:ext cx="1521430" cy="152143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515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3212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83285" y="4020427"/>
            <a:ext cx="1521430" cy="15214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515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61473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31744" y="4020427"/>
            <a:ext cx="1521430" cy="152143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515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09932" y="4351020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3384" y="5884756"/>
            <a:ext cx="296123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메모리 사용량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7698" y="5884756"/>
            <a:ext cx="3009521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가비지 컬렉션 오버헤드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24870" y="3351425"/>
            <a:ext cx="9438260" cy="3584149"/>
          </a:xfrm>
          <a:custGeom>
            <a:avLst/>
            <a:gdLst/>
            <a:ahLst/>
            <a:cxnLst/>
            <a:rect l="l" t="t" r="r" b="b"/>
            <a:pathLst>
              <a:path w="9438260" h="3584149">
                <a:moveTo>
                  <a:pt x="0" y="0"/>
                </a:moveTo>
                <a:lnTo>
                  <a:pt x="9438260" y="0"/>
                </a:lnTo>
                <a:lnTo>
                  <a:pt x="9438260" y="3584150"/>
                </a:lnTo>
                <a:lnTo>
                  <a:pt x="0" y="3584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JVM은 JAVA에서만 사용할까?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 이란?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17429" y="3087414"/>
            <a:ext cx="7453141" cy="97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</a:t>
            </a:r>
            <a:r>
              <a:rPr lang="en-US" sz="5599">
                <a:solidFill>
                  <a:srgbClr val="2E2E2D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AVA </a:t>
            </a:r>
            <a:r>
              <a:rPr lang="en-US" sz="5599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V</a:t>
            </a:r>
            <a:r>
              <a:rPr lang="en-US" sz="5599">
                <a:solidFill>
                  <a:srgbClr val="2E2E2D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IRTUAL </a:t>
            </a:r>
            <a:r>
              <a:rPr lang="en-US" sz="5599">
                <a:solidFill>
                  <a:srgbClr val="ED515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M</a:t>
            </a:r>
            <a:r>
              <a:rPr lang="en-US" sz="5599">
                <a:solidFill>
                  <a:srgbClr val="2E2E2D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ACHINE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02242" y="5086350"/>
            <a:ext cx="13483516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“OS에 종속받지 않고 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CPU가 JAVA를 인식, 실행할 수 있게 하는 가상 컴퓨터”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8538" y="2581720"/>
            <a:ext cx="10250924" cy="6342759"/>
          </a:xfrm>
          <a:custGeom>
            <a:avLst/>
            <a:gdLst/>
            <a:ahLst/>
            <a:cxnLst/>
            <a:rect l="l" t="t" r="r" b="b"/>
            <a:pathLst>
              <a:path w="10250924" h="6342759">
                <a:moveTo>
                  <a:pt x="0" y="0"/>
                </a:moveTo>
                <a:lnTo>
                  <a:pt x="10250924" y="0"/>
                </a:lnTo>
                <a:lnTo>
                  <a:pt x="10250924" y="6342760"/>
                </a:lnTo>
                <a:lnTo>
                  <a:pt x="0" y="634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1019637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JAVA 프로그램과 일반 프로그램의 비교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92536" y="9711748"/>
            <a:ext cx="4128764" cy="35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HTTPS://WONSJUNG.TISTORY.COM/574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6661" y="4217748"/>
            <a:ext cx="11609223" cy="4625550"/>
          </a:xfrm>
          <a:custGeom>
            <a:avLst/>
            <a:gdLst/>
            <a:ahLst/>
            <a:cxnLst/>
            <a:rect l="l" t="t" r="r" b="b"/>
            <a:pathLst>
              <a:path w="11609223" h="4625550">
                <a:moveTo>
                  <a:pt x="0" y="0"/>
                </a:moveTo>
                <a:lnTo>
                  <a:pt x="11609223" y="0"/>
                </a:lnTo>
                <a:lnTo>
                  <a:pt x="11609223" y="4625550"/>
                </a:lnTo>
                <a:lnTo>
                  <a:pt x="0" y="462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1019637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다양한 OS용 JVM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71720" y="2936057"/>
            <a:ext cx="11479105" cy="65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“JAVA는 플랫폼에 종속적이지 않지만 JVM은 플랫폼에 종속적이다.”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92536" y="9711748"/>
            <a:ext cx="4128764" cy="35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HTTPS://WONSJUNG.TISTORY.COM/574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JVM의 특징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68618" y="3618295"/>
            <a:ext cx="534842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GABAGE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31284" y="3618295"/>
            <a:ext cx="6247066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스택 기반 가상 머신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8618" y="6470585"/>
            <a:ext cx="497834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다중 스레드 지원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31284" y="6470585"/>
            <a:ext cx="4307887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런타임 시점 동적 로딩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69558" y="3534222"/>
            <a:ext cx="975866" cy="9758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4964" y="3655760"/>
            <a:ext cx="1165054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32224" y="3534222"/>
            <a:ext cx="975866" cy="97586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37630" y="3655760"/>
            <a:ext cx="1165054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32224" y="6386512"/>
            <a:ext cx="975866" cy="97586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37630" y="6508051"/>
            <a:ext cx="1165054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69558" y="6386512"/>
            <a:ext cx="975866" cy="97586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74964" y="6508051"/>
            <a:ext cx="1165054" cy="65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953421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JAVA 프로그램의 실행 과정 </a:t>
            </a:r>
          </a:p>
        </p:txBody>
      </p:sp>
      <p:sp>
        <p:nvSpPr>
          <p:cNvPr id="3" name="Freeform 3"/>
          <p:cNvSpPr/>
          <p:nvPr/>
        </p:nvSpPr>
        <p:spPr>
          <a:xfrm>
            <a:off x="2690750" y="2494326"/>
            <a:ext cx="12906501" cy="7049769"/>
          </a:xfrm>
          <a:custGeom>
            <a:avLst/>
            <a:gdLst/>
            <a:ahLst/>
            <a:cxnLst/>
            <a:rect l="l" t="t" r="r" b="b"/>
            <a:pathLst>
              <a:path w="12906501" h="7049769">
                <a:moveTo>
                  <a:pt x="0" y="0"/>
                </a:moveTo>
                <a:lnTo>
                  <a:pt x="12906500" y="0"/>
                </a:lnTo>
                <a:lnTo>
                  <a:pt x="12906500" y="7049770"/>
                </a:lnTo>
                <a:lnTo>
                  <a:pt x="0" y="704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32604" y="57150"/>
            <a:ext cx="8022791" cy="10287000"/>
          </a:xfrm>
          <a:custGeom>
            <a:avLst/>
            <a:gdLst/>
            <a:ahLst/>
            <a:cxnLst/>
            <a:rect l="l" t="t" r="r" b="b"/>
            <a:pathLst>
              <a:path w="8022791" h="10287000">
                <a:moveTo>
                  <a:pt x="0" y="0"/>
                </a:moveTo>
                <a:lnTo>
                  <a:pt x="8022792" y="0"/>
                </a:lnTo>
                <a:lnTo>
                  <a:pt x="80227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2" b="-27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JVM의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9368" y="9872085"/>
            <a:ext cx="7838632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HTTPS://WWW.SCALER.COM/TOPICS/DIFFERENCE-BETWEEN-JDK-JRE-AND-JVM/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5597" y="2974882"/>
            <a:ext cx="9356807" cy="5252944"/>
          </a:xfrm>
          <a:custGeom>
            <a:avLst/>
            <a:gdLst/>
            <a:ahLst/>
            <a:cxnLst/>
            <a:rect l="l" t="t" r="r" b="b"/>
            <a:pathLst>
              <a:path w="9356807" h="5252944">
                <a:moveTo>
                  <a:pt x="0" y="0"/>
                </a:moveTo>
                <a:lnTo>
                  <a:pt x="9356806" y="0"/>
                </a:lnTo>
                <a:lnTo>
                  <a:pt x="9356806" y="5252945"/>
                </a:lnTo>
                <a:lnTo>
                  <a:pt x="0" y="525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206" t="-32931" r="-9171" b="-1911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811530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CLASS LOADER SUBSYSTEM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9368" y="9872085"/>
            <a:ext cx="7838632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DTD바르게살자"/>
                <a:ea typeface="TDTD바르게살자"/>
                <a:cs typeface="TDTD바르게살자"/>
                <a:sym typeface="TDTD바르게살자"/>
              </a:rPr>
              <a:t>HTTPS://WWW.SCALER.COM/TOPICS/DIFFERENCE-BETWEEN-JDK-JRE-AND-JVM/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1157</Words>
  <Application>Microsoft Office PowerPoint</Application>
  <PresentationFormat>Custom</PresentationFormat>
  <Paragraphs>147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윤고딕 Bold</vt:lpstr>
      <vt:lpstr>TDTD바르게살자</vt:lpstr>
      <vt:lpstr>Poppins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특징과 과정</dc:title>
  <cp:lastModifiedBy>Suhyeon Lee</cp:lastModifiedBy>
  <cp:revision>6</cp:revision>
  <dcterms:created xsi:type="dcterms:W3CDTF">2006-08-16T00:00:00Z</dcterms:created>
  <dcterms:modified xsi:type="dcterms:W3CDTF">2024-08-29T05:38:05Z</dcterms:modified>
  <dc:identifier>DAGPC_1dw9I</dc:identifier>
</cp:coreProperties>
</file>